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6"/>
  </p:notesMasterIdLst>
  <p:handoutMasterIdLst>
    <p:handoutMasterId r:id="rId27"/>
  </p:handoutMasterIdLst>
  <p:sldIdLst>
    <p:sldId id="256" r:id="rId6"/>
    <p:sldId id="258" r:id="rId7"/>
    <p:sldId id="269" r:id="rId8"/>
    <p:sldId id="270" r:id="rId9"/>
    <p:sldId id="271" r:id="rId10"/>
    <p:sldId id="268" r:id="rId11"/>
    <p:sldId id="272" r:id="rId12"/>
    <p:sldId id="273" r:id="rId13"/>
    <p:sldId id="274" r:id="rId14"/>
    <p:sldId id="259" r:id="rId15"/>
    <p:sldId id="275" r:id="rId16"/>
    <p:sldId id="267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57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3381" autoAdjust="0"/>
  </p:normalViewPr>
  <p:slideViewPr>
    <p:cSldViewPr>
      <p:cViewPr varScale="1">
        <p:scale>
          <a:sx n="68" d="100"/>
          <a:sy n="68" d="100"/>
        </p:scale>
        <p:origin x="70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b="1" dirty="0"/>
              <a:t>Informal</a:t>
            </a:r>
            <a:r>
              <a:rPr lang="en-IN" b="1" baseline="0" dirty="0"/>
              <a:t> seed systems In KK</a:t>
            </a:r>
            <a:endParaRPr lang="en-IN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Summary!$M$3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Summary!$L$4:$L$10</c:f>
              <c:strCache>
                <c:ptCount val="7"/>
                <c:pt idx="0">
                  <c:v>Njoro</c:v>
                </c:pt>
                <c:pt idx="1">
                  <c:v>Moleti</c:v>
                </c:pt>
                <c:pt idx="2">
                  <c:v>Manyusi</c:v>
                </c:pt>
                <c:pt idx="3">
                  <c:v>Chitego</c:v>
                </c:pt>
                <c:pt idx="4">
                  <c:v>Mlali</c:v>
                </c:pt>
                <c:pt idx="5">
                  <c:v>Laikala 1</c:v>
                </c:pt>
                <c:pt idx="6">
                  <c:v>laikala 2</c:v>
                </c:pt>
              </c:strCache>
            </c:strRef>
          </c:cat>
          <c:val>
            <c:numRef>
              <c:f>Summary!$M$4:$M$10</c:f>
              <c:numCache>
                <c:formatCode>General</c:formatCode>
                <c:ptCount val="7"/>
                <c:pt idx="0">
                  <c:v>273</c:v>
                </c:pt>
                <c:pt idx="1">
                  <c:v>262</c:v>
                </c:pt>
                <c:pt idx="2">
                  <c:v>43</c:v>
                </c:pt>
                <c:pt idx="3">
                  <c:v>279</c:v>
                </c:pt>
                <c:pt idx="4">
                  <c:v>302</c:v>
                </c:pt>
                <c:pt idx="5">
                  <c:v>84</c:v>
                </c:pt>
                <c:pt idx="6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92-49C9-8CD6-CEB86A49276E}"/>
            </c:ext>
          </c:extLst>
        </c:ser>
        <c:ser>
          <c:idx val="1"/>
          <c:order val="1"/>
          <c:tx>
            <c:strRef>
              <c:f>Summary!$N$3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Summary!$L$4:$L$10</c:f>
              <c:strCache>
                <c:ptCount val="7"/>
                <c:pt idx="0">
                  <c:v>Njoro</c:v>
                </c:pt>
                <c:pt idx="1">
                  <c:v>Moleti</c:v>
                </c:pt>
                <c:pt idx="2">
                  <c:v>Manyusi</c:v>
                </c:pt>
                <c:pt idx="3">
                  <c:v>Chitego</c:v>
                </c:pt>
                <c:pt idx="4">
                  <c:v>Mlali</c:v>
                </c:pt>
                <c:pt idx="5">
                  <c:v>Laikala 1</c:v>
                </c:pt>
                <c:pt idx="6">
                  <c:v>laikala 2</c:v>
                </c:pt>
              </c:strCache>
            </c:strRef>
          </c:cat>
          <c:val>
            <c:numRef>
              <c:f>Summary!$N$4:$N$10</c:f>
              <c:numCache>
                <c:formatCode>General</c:formatCode>
                <c:ptCount val="7"/>
                <c:pt idx="0">
                  <c:v>165</c:v>
                </c:pt>
                <c:pt idx="1">
                  <c:v>337</c:v>
                </c:pt>
                <c:pt idx="2">
                  <c:v>287</c:v>
                </c:pt>
                <c:pt idx="3">
                  <c:v>95</c:v>
                </c:pt>
                <c:pt idx="4">
                  <c:v>504</c:v>
                </c:pt>
                <c:pt idx="5">
                  <c:v>51</c:v>
                </c:pt>
                <c:pt idx="6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92-49C9-8CD6-CEB86A49276E}"/>
            </c:ext>
          </c:extLst>
        </c:ser>
        <c:ser>
          <c:idx val="2"/>
          <c:order val="2"/>
          <c:tx>
            <c:strRef>
              <c:f>Summary!$O$3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Summary!$L$4:$L$10</c:f>
              <c:strCache>
                <c:ptCount val="7"/>
                <c:pt idx="0">
                  <c:v>Njoro</c:v>
                </c:pt>
                <c:pt idx="1">
                  <c:v>Moleti</c:v>
                </c:pt>
                <c:pt idx="2">
                  <c:v>Manyusi</c:v>
                </c:pt>
                <c:pt idx="3">
                  <c:v>Chitego</c:v>
                </c:pt>
                <c:pt idx="4">
                  <c:v>Mlali</c:v>
                </c:pt>
                <c:pt idx="5">
                  <c:v>Laikala 1</c:v>
                </c:pt>
                <c:pt idx="6">
                  <c:v>laikala 2</c:v>
                </c:pt>
              </c:strCache>
            </c:strRef>
          </c:cat>
          <c:val>
            <c:numRef>
              <c:f>Summary!$O$4:$O$10</c:f>
              <c:numCache>
                <c:formatCode>General</c:formatCode>
                <c:ptCount val="7"/>
                <c:pt idx="0">
                  <c:v>60</c:v>
                </c:pt>
                <c:pt idx="1">
                  <c:v>378</c:v>
                </c:pt>
                <c:pt idx="2">
                  <c:v>168</c:v>
                </c:pt>
                <c:pt idx="3">
                  <c:v>105</c:v>
                </c:pt>
                <c:pt idx="4">
                  <c:v>354</c:v>
                </c:pt>
                <c:pt idx="5">
                  <c:v>90</c:v>
                </c:pt>
                <c:pt idx="6">
                  <c:v>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92-49C9-8CD6-CEB86A49276E}"/>
            </c:ext>
          </c:extLst>
        </c:ser>
        <c:ser>
          <c:idx val="3"/>
          <c:order val="3"/>
          <c:tx>
            <c:strRef>
              <c:f>Summary!$P$3</c:f>
              <c:strCache>
                <c:ptCount val="1"/>
                <c:pt idx="0">
                  <c:v>Cummulative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Summary!$L$4:$L$10</c:f>
              <c:strCache>
                <c:ptCount val="7"/>
                <c:pt idx="0">
                  <c:v>Njoro</c:v>
                </c:pt>
                <c:pt idx="1">
                  <c:v>Moleti</c:v>
                </c:pt>
                <c:pt idx="2">
                  <c:v>Manyusi</c:v>
                </c:pt>
                <c:pt idx="3">
                  <c:v>Chitego</c:v>
                </c:pt>
                <c:pt idx="4">
                  <c:v>Mlali</c:v>
                </c:pt>
                <c:pt idx="5">
                  <c:v>Laikala 1</c:v>
                </c:pt>
                <c:pt idx="6">
                  <c:v>laikala 2</c:v>
                </c:pt>
              </c:strCache>
            </c:strRef>
          </c:cat>
          <c:val>
            <c:numRef>
              <c:f>Summary!$P$4:$P$10</c:f>
              <c:numCache>
                <c:formatCode>General</c:formatCode>
                <c:ptCount val="7"/>
                <c:pt idx="0">
                  <c:v>498</c:v>
                </c:pt>
                <c:pt idx="1">
                  <c:v>977</c:v>
                </c:pt>
                <c:pt idx="2">
                  <c:v>498</c:v>
                </c:pt>
                <c:pt idx="3">
                  <c:v>479</c:v>
                </c:pt>
                <c:pt idx="4">
                  <c:v>1160</c:v>
                </c:pt>
                <c:pt idx="5">
                  <c:v>225</c:v>
                </c:pt>
                <c:pt idx="6">
                  <c:v>448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792-49C9-8CD6-CEB86A4927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0212192"/>
        <c:axId val="960206784"/>
      </c:barChart>
      <c:catAx>
        <c:axId val="960212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960206784"/>
        <c:crosses val="autoZero"/>
        <c:auto val="1"/>
        <c:lblAlgn val="ctr"/>
        <c:lblOffset val="100"/>
        <c:noMultiLvlLbl val="0"/>
      </c:catAx>
      <c:valAx>
        <c:axId val="960206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960212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T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Sheet1!$CS$4</c:f>
              <c:strCache>
                <c:ptCount val="1"/>
                <c:pt idx="0">
                  <c:v>Percent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T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Sheet1!$CR$5:$CR$7</c:f>
              <c:strCache>
                <c:ptCount val="3"/>
                <c:pt idx="0">
                  <c:v>Very reliable</c:v>
                </c:pt>
                <c:pt idx="1">
                  <c:v>Reliable</c:v>
                </c:pt>
                <c:pt idx="2">
                  <c:v>Not adequate</c:v>
                </c:pt>
              </c:strCache>
            </c:strRef>
          </c:cat>
          <c:val>
            <c:numRef>
              <c:f>Sheet1!$CS$5:$CS$7</c:f>
              <c:numCache>
                <c:formatCode>General</c:formatCode>
                <c:ptCount val="3"/>
                <c:pt idx="0">
                  <c:v>64</c:v>
                </c:pt>
                <c:pt idx="1">
                  <c:v>16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CD-4B47-AD9D-810F3F148E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5.7591099683534333E-2"/>
          <c:y val="4.582340210919536E-2"/>
          <c:w val="0.80135360578276227"/>
          <c:h val="0.2542620399194287"/>
        </c:manualLayout>
      </c:layout>
      <c:overlay val="0"/>
      <c:txPr>
        <a:bodyPr/>
        <a:lstStyle/>
        <a:p>
          <a:pPr>
            <a:defRPr sz="1800"/>
          </a:pPr>
          <a:endParaRPr lang="en-TZ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Maize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1.267300735644007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90A-4CB6-A9A2-2D740C00ABE7}"/>
                </c:ext>
              </c:extLst>
            </c:dLbl>
            <c:dLbl>
              <c:idx val="1"/>
              <c:layout>
                <c:manualLayout>
                  <c:x val="-1.6774521113838768E-3"/>
                  <c:y val="1.84204029829435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90A-4CB6-A9A2-2D740C00ABE7}"/>
                </c:ext>
              </c:extLst>
            </c:dLbl>
            <c:dLbl>
              <c:idx val="2"/>
              <c:layout>
                <c:manualLayout>
                  <c:x val="0"/>
                  <c:y val="1.26730073564401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90A-4CB6-A9A2-2D740C00AB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Sheet1!$B$2:$B$4</c:f>
              <c:strCache>
                <c:ptCount val="3"/>
                <c:pt idx="0">
                  <c:v>Extension agents</c:v>
                </c:pt>
                <c:pt idx="1">
                  <c:v>Other farmers</c:v>
                </c:pt>
                <c:pt idx="2">
                  <c:v>Agrodealers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30.2</c:v>
                </c:pt>
                <c:pt idx="1">
                  <c:v>24.2</c:v>
                </c:pt>
                <c:pt idx="2">
                  <c:v>24.2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0A-4CB6-A9A2-2D740C00ABE7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Groundnut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1.6774521113838768E-3"/>
                  <c:y val="1.42680227805040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90A-4CB6-A9A2-2D740C00ABE7}"/>
                </c:ext>
              </c:extLst>
            </c:dLbl>
            <c:dLbl>
              <c:idx val="1"/>
              <c:layout>
                <c:manualLayout>
                  <c:x val="0"/>
                  <c:y val="5.64692934074872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90A-4CB6-A9A2-2D740C00ABE7}"/>
                </c:ext>
              </c:extLst>
            </c:dLbl>
            <c:dLbl>
              <c:idx val="2"/>
              <c:layout>
                <c:manualLayout>
                  <c:x val="-1.6774521113838768E-3"/>
                  <c:y val="-1.262616834483830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90A-4CB6-A9A2-2D740C00AB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Sheet1!$B$2:$B$4</c:f>
              <c:strCache>
                <c:ptCount val="3"/>
                <c:pt idx="0">
                  <c:v>Extension agents</c:v>
                </c:pt>
                <c:pt idx="1">
                  <c:v>Other farmers</c:v>
                </c:pt>
                <c:pt idx="2">
                  <c:v>Agrodealers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58.3</c:v>
                </c:pt>
                <c:pt idx="1">
                  <c:v>12.7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90A-4CB6-A9A2-2D740C00ABE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151980816"/>
        <c:axId val="1151971248"/>
      </c:barChart>
      <c:catAx>
        <c:axId val="1151980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1151971248"/>
        <c:crosses val="autoZero"/>
        <c:auto val="1"/>
        <c:lblAlgn val="ctr"/>
        <c:lblOffset val="100"/>
        <c:noMultiLvlLbl val="0"/>
      </c:catAx>
      <c:valAx>
        <c:axId val="115197124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51980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080866664218731"/>
          <c:y val="3.3960998716339549E-2"/>
          <c:w val="0.37322583022652472"/>
          <c:h val="8.6687470428631258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TZ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T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0.7182</cdr:y>
    </cdr:from>
    <cdr:to>
      <cdr:x>1</cdr:x>
      <cdr:y>1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F49F0D6F-A4E0-43CA-8AA7-2C8E59698F04}"/>
            </a:ext>
          </a:extLst>
        </cdr:cNvPr>
        <cdr:cNvSpPr/>
      </cdr:nvSpPr>
      <cdr:spPr>
        <a:xfrm xmlns:a="http://schemas.openxmlformats.org/drawingml/2006/main">
          <a:off x="5438380" y="5465428"/>
          <a:ext cx="3490558" cy="9233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IN" dirty="0">
              <a:ea typeface="Calibri" panose="020F0502020204030204" pitchFamily="34" charset="0"/>
            </a:rPr>
            <a:t>Proportion (%) of farmers indicating reliability of groundnut seed suppliers</a:t>
          </a:r>
          <a:endParaRPr lang="en-IN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/>
              <a:t>Improving Competitiveness of Maize and Groundnut Seed Value Chains  in Central and Northern Tanzania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Africa RISINGA ESA Project  </a:t>
            </a:r>
            <a:r>
              <a:rPr lang="en-US" dirty="0" err="1"/>
              <a:t>Kongwa</a:t>
            </a:r>
            <a:r>
              <a:rPr lang="en-US" dirty="0"/>
              <a:t> </a:t>
            </a:r>
            <a:r>
              <a:rPr lang="en-US" dirty="0" err="1"/>
              <a:t>Kiteto</a:t>
            </a:r>
            <a:r>
              <a:rPr lang="en-US" dirty="0"/>
              <a:t> 2021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6D15F2-BD41-4822-BC89-A917F8578836}"/>
              </a:ext>
            </a:extLst>
          </p:cNvPr>
          <p:cNvSpPr txBox="1"/>
          <p:nvPr/>
        </p:nvSpPr>
        <p:spPr>
          <a:xfrm>
            <a:off x="2590800" y="4800600"/>
            <a:ext cx="45794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Africa RISING ESA Project monthly seminar presentation</a:t>
            </a:r>
          </a:p>
          <a:p>
            <a:pPr algn="ctr"/>
            <a:r>
              <a:rPr lang="en-US" dirty="0"/>
              <a:t>02/09/2021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dirty="0"/>
              <a:t>Service provision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8DA8C53-8A4A-4661-ADE6-51AE0E4D57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068747"/>
              </p:ext>
            </p:extLst>
          </p:nvPr>
        </p:nvGraphicFramePr>
        <p:xfrm>
          <a:off x="371370" y="1975336"/>
          <a:ext cx="7571902" cy="33167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58739">
                  <a:extLst>
                    <a:ext uri="{9D8B030D-6E8A-4147-A177-3AD203B41FA5}">
                      <a16:colId xmlns:a16="http://schemas.microsoft.com/office/drawing/2014/main" val="1080895434"/>
                    </a:ext>
                  </a:extLst>
                </a:gridCol>
                <a:gridCol w="1413163">
                  <a:extLst>
                    <a:ext uri="{9D8B030D-6E8A-4147-A177-3AD203B41FA5}">
                      <a16:colId xmlns:a16="http://schemas.microsoft.com/office/drawing/2014/main" val="2437447527"/>
                    </a:ext>
                  </a:extLst>
                </a:gridCol>
              </a:tblGrid>
              <a:tr h="2521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b="1" dirty="0">
                          <a:solidFill>
                            <a:schemeClr val="tx1"/>
                          </a:solidFill>
                          <a:effectLst/>
                        </a:rPr>
                        <a:t>Extension services</a:t>
                      </a:r>
                      <a:endParaRPr lang="en-IN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Frequency (%)</a:t>
                      </a:r>
                      <a:endParaRPr lang="en-IN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extLst>
                  <a:ext uri="{0D108BD9-81ED-4DB2-BD59-A6C34878D82A}">
                    <a16:rowId xmlns:a16="http://schemas.microsoft.com/office/drawing/2014/main" val="1190552481"/>
                  </a:ext>
                </a:extLst>
              </a:tr>
              <a:tr h="32538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dirty="0" err="1">
                          <a:solidFill>
                            <a:schemeClr val="tx1"/>
                          </a:solidFill>
                          <a:effectLst/>
                        </a:rPr>
                        <a:t>Agrodealers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(N=12)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08046"/>
                  </a:ext>
                </a:extLst>
              </a:tr>
              <a:tr h="304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Growing maize for seeds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extLst>
                  <a:ext uri="{0D108BD9-81ED-4DB2-BD59-A6C34878D82A}">
                    <a16:rowId xmlns:a16="http://schemas.microsoft.com/office/drawing/2014/main" val="113009595"/>
                  </a:ext>
                </a:extLst>
              </a:tr>
              <a:tr h="4833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Se</a:t>
                      </a:r>
                      <a:r>
                        <a:rPr lang="en-IN" sz="1600" b="0" dirty="0" err="1">
                          <a:solidFill>
                            <a:schemeClr val="tx1"/>
                          </a:solidFill>
                          <a:effectLst/>
                        </a:rPr>
                        <a:t>ed</a:t>
                      </a: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 type suitable for the area,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fertilizer amounts</a:t>
                      </a: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, agronomy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extLst>
                  <a:ext uri="{0D108BD9-81ED-4DB2-BD59-A6C34878D82A}">
                    <a16:rowId xmlns:a16="http://schemas.microsoft.com/office/drawing/2014/main" val="1235950009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 Disease control, the suitability of seeds for different areas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652651"/>
                  </a:ext>
                </a:extLst>
              </a:tr>
              <a:tr h="3380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Planting, crop management, use of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herbicides </a:t>
                      </a: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pesticides </a:t>
                      </a: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/other inputs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</a:rPr>
                        <a:t>63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683776"/>
                  </a:ext>
                </a:extLst>
              </a:tr>
              <a:tr h="242027"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</a:rPr>
                        <a:t>Agricultural extension officers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(N=4)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623669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New maize varieties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extLst>
                  <a:ext uri="{0D108BD9-81ED-4DB2-BD59-A6C34878D82A}">
                    <a16:rowId xmlns:a16="http://schemas.microsoft.com/office/drawing/2014/main" val="3822228255"/>
                  </a:ext>
                </a:extLst>
              </a:tr>
              <a:tr h="31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Inputs use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extLst>
                  <a:ext uri="{0D108BD9-81ED-4DB2-BD59-A6C34878D82A}">
                    <a16:rowId xmlns:a16="http://schemas.microsoft.com/office/drawing/2014/main" val="1042547984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Maize </a:t>
                      </a: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marketing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extLst>
                  <a:ext uri="{0D108BD9-81ED-4DB2-BD59-A6C34878D82A}">
                    <a16:rowId xmlns:a16="http://schemas.microsoft.com/office/drawing/2014/main" val="1637071500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 Post-harvest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handling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85" marR="51185" marT="9140" marB="0" anchor="b"/>
                </a:tc>
                <a:extLst>
                  <a:ext uri="{0D108BD9-81ED-4DB2-BD59-A6C34878D82A}">
                    <a16:rowId xmlns:a16="http://schemas.microsoft.com/office/drawing/2014/main" val="376886789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2F7C644-C040-49BA-A479-3142F33A863E}"/>
              </a:ext>
            </a:extLst>
          </p:cNvPr>
          <p:cNvSpPr txBox="1"/>
          <p:nvPr/>
        </p:nvSpPr>
        <p:spPr>
          <a:xfrm>
            <a:off x="371370" y="5417815"/>
            <a:ext cx="7571902" cy="1051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20"/>
              </a:spcAft>
              <a:buFont typeface="Arial" panose="020B0604020202020204" pitchFamily="34" charset="0"/>
              <a:buChar char="•"/>
            </a:pPr>
            <a:r>
              <a:rPr lang="en-IN" dirty="0">
                <a:ea typeface="Times New Roman" panose="02020603050405020304" pitchFamily="18" charset="0"/>
                <a:cs typeface="Times New Roman" panose="02020603050405020304" pitchFamily="18" charset="0"/>
              </a:rPr>
              <a:t>No much support to farmers on seed and grain business development</a:t>
            </a:r>
          </a:p>
          <a:p>
            <a:pPr marL="285750" indent="-285750" algn="just">
              <a:spcAft>
                <a:spcPts val="1020"/>
              </a:spcAft>
              <a:buFont typeface="Arial" panose="020B0604020202020204" pitchFamily="34" charset="0"/>
              <a:buChar char="•"/>
            </a:pPr>
            <a:r>
              <a:rPr lang="en-IN" dirty="0">
                <a:ea typeface="Times New Roman" panose="02020603050405020304" pitchFamily="18" charset="0"/>
                <a:cs typeface="Times New Roman" panose="02020603050405020304" pitchFamily="18" charset="0"/>
              </a:rPr>
              <a:t>No knowledge on credit access to farmers, yet was</a:t>
            </a:r>
            <a:r>
              <a:rPr lang="en-IN" dirty="0">
                <a:ea typeface="Calibri" panose="020F0502020204030204" pitchFamily="34" charset="0"/>
                <a:cs typeface="Times New Roman" panose="02020603050405020304" pitchFamily="18" charset="0"/>
              </a:rPr>
              <a:t> identified as a major drawback to seed farmers for both maize and groundnut in the study area</a:t>
            </a:r>
            <a:endParaRPr lang="en-IN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dirty="0"/>
              <a:t>Promotions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887EA6-3E20-450B-A1A8-5670B6D2CF88}"/>
              </a:ext>
            </a:extLst>
          </p:cNvPr>
          <p:cNvSpPr txBox="1"/>
          <p:nvPr/>
        </p:nvSpPr>
        <p:spPr>
          <a:xfrm>
            <a:off x="485930" y="1828800"/>
            <a:ext cx="75912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More efforts into promotion of improved maize seed was evident compared to groundnut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FC42868-D806-464D-B34D-2F915EADBC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254817"/>
              </p:ext>
            </p:extLst>
          </p:nvPr>
        </p:nvGraphicFramePr>
        <p:xfrm>
          <a:off x="581825" y="2153079"/>
          <a:ext cx="7689273" cy="39673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24251">
                  <a:extLst>
                    <a:ext uri="{9D8B030D-6E8A-4147-A177-3AD203B41FA5}">
                      <a16:colId xmlns:a16="http://schemas.microsoft.com/office/drawing/2014/main" val="2659202100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4084808964"/>
                    </a:ext>
                  </a:extLst>
                </a:gridCol>
                <a:gridCol w="2820572">
                  <a:extLst>
                    <a:ext uri="{9D8B030D-6E8A-4147-A177-3AD203B41FA5}">
                      <a16:colId xmlns:a16="http://schemas.microsoft.com/office/drawing/2014/main" val="3367250702"/>
                    </a:ext>
                  </a:extLst>
                </a:gridCol>
              </a:tblGrid>
              <a:tr h="396731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gro-dealers’ 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</a:rPr>
                        <a:t>promotion activities for new varieties</a:t>
                      </a:r>
                      <a:endParaRPr lang="en-IN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722086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1">
                          <a:solidFill>
                            <a:schemeClr val="tx1"/>
                          </a:solidFill>
                          <a:effectLst/>
                        </a:rPr>
                        <a:t>Promotion activity</a:t>
                      </a:r>
                      <a:endParaRPr lang="en-IN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Frequency (%)</a:t>
                      </a:r>
                      <a:endParaRPr lang="en-IN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8795163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Others 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16.7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9723231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Workshops and pieces of training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16.7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1040208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</a:rPr>
                        <a:t>Demonstration </a:t>
                      </a:r>
                      <a:r>
                        <a:rPr lang="en-IN" sz="1600" b="0">
                          <a:solidFill>
                            <a:schemeClr val="tx1"/>
                          </a:solidFill>
                          <a:effectLst/>
                        </a:rPr>
                        <a:t>plots</a:t>
                      </a:r>
                      <a:endParaRPr lang="en-IN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33.3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0915033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>
                          <a:solidFill>
                            <a:schemeClr val="tx1"/>
                          </a:solidFill>
                          <a:effectLst/>
                        </a:rPr>
                        <a:t>Display packs</a:t>
                      </a:r>
                      <a:endParaRPr lang="en-IN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33.3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2833514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Free seed samples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58.3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824075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Discounts to farmers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58.3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5174311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>
                          <a:solidFill>
                            <a:schemeClr val="tx1"/>
                          </a:solidFill>
                          <a:effectLst/>
                        </a:rPr>
                        <a:t>Recommendation to customers </a:t>
                      </a:r>
                      <a:endParaRPr lang="en-IN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75.0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769601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Posters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91.7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03469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6B07F04-8CFD-4958-B5BD-308679ED94C4}"/>
              </a:ext>
            </a:extLst>
          </p:cNvPr>
          <p:cNvSpPr txBox="1"/>
          <p:nvPr/>
        </p:nvSpPr>
        <p:spPr>
          <a:xfrm>
            <a:off x="457199" y="6092907"/>
            <a:ext cx="76892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TARI and seed companies: seed fair, agricultural shows, and demonstration plots-though less attention to the drylands </a:t>
            </a:r>
          </a:p>
        </p:txBody>
      </p:sp>
    </p:spTree>
    <p:extLst>
      <p:ext uri="{BB962C8B-B14F-4D97-AF65-F5344CB8AC3E}">
        <p14:creationId xmlns:p14="http://schemas.microsoft.com/office/powerpoint/2010/main" val="281065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Sources of information to farmers</a:t>
            </a:r>
          </a:p>
          <a:p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4FFD62A-C6E1-4FA8-8EC8-C30BB5885F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024223"/>
              </p:ext>
            </p:extLst>
          </p:nvPr>
        </p:nvGraphicFramePr>
        <p:xfrm>
          <a:off x="618837" y="1901893"/>
          <a:ext cx="7571006" cy="4419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4000" dirty="0"/>
              <a:t>Policy issues affecting the seed sector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2982B-44D0-4A92-98DF-D758AD7C06D7}"/>
              </a:ext>
            </a:extLst>
          </p:cNvPr>
          <p:cNvSpPr txBox="1"/>
          <p:nvPr/>
        </p:nvSpPr>
        <p:spPr>
          <a:xfrm>
            <a:off x="533400" y="2438400"/>
            <a:ext cx="7772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Tanzania Official Seed Certification (TOSCI)-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Compulsory seed certification, laboratory seed testing, variety evaluation and registration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Distinctness, Uniformity and Stability (DUS), testing and National Performance Trials (NPT)- necessary to facilitate variety release and registration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Challenge-delays in the issuance of stickers by TOSCI consequently delaying the timeliness of planting in the high-risk areas.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Long seed release process-delays the benefits that farmers derive from new varieties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Inflation of seed prices in the consumer market, particularly in central Tanzania</a:t>
            </a:r>
          </a:p>
        </p:txBody>
      </p:sp>
    </p:spTree>
    <p:extLst>
      <p:ext uri="{BB962C8B-B14F-4D97-AF65-F5344CB8AC3E}">
        <p14:creationId xmlns:p14="http://schemas.microsoft.com/office/powerpoint/2010/main" val="3285053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737611"/>
            <a:ext cx="7620000" cy="914400"/>
          </a:xfrm>
        </p:spPr>
        <p:txBody>
          <a:bodyPr/>
          <a:lstStyle/>
          <a:p>
            <a:r>
              <a:rPr lang="en-US" dirty="0"/>
              <a:t>Major challenges faced by value chain actors-current status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FC42868-D806-464D-B34D-2F915EADBCA2}"/>
              </a:ext>
            </a:extLst>
          </p:cNvPr>
          <p:cNvGraphicFramePr>
            <a:graphicFrameLocks noGrp="1"/>
          </p:cNvGraphicFramePr>
          <p:nvPr/>
        </p:nvGraphicFramePr>
        <p:xfrm>
          <a:off x="581825" y="2153079"/>
          <a:ext cx="7689273" cy="39673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24251">
                  <a:extLst>
                    <a:ext uri="{9D8B030D-6E8A-4147-A177-3AD203B41FA5}">
                      <a16:colId xmlns:a16="http://schemas.microsoft.com/office/drawing/2014/main" val="2659202100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4084808964"/>
                    </a:ext>
                  </a:extLst>
                </a:gridCol>
                <a:gridCol w="2820572">
                  <a:extLst>
                    <a:ext uri="{9D8B030D-6E8A-4147-A177-3AD203B41FA5}">
                      <a16:colId xmlns:a16="http://schemas.microsoft.com/office/drawing/2014/main" val="3367250702"/>
                    </a:ext>
                  </a:extLst>
                </a:gridCol>
              </a:tblGrid>
              <a:tr h="396731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gro-dealers’ 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</a:rPr>
                        <a:t>promotion activities for new varieties</a:t>
                      </a:r>
                      <a:endParaRPr lang="en-IN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722086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1">
                          <a:solidFill>
                            <a:schemeClr val="tx1"/>
                          </a:solidFill>
                          <a:effectLst/>
                        </a:rPr>
                        <a:t>Promotion activity</a:t>
                      </a:r>
                      <a:endParaRPr lang="en-IN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Frequency (%)</a:t>
                      </a:r>
                      <a:endParaRPr lang="en-IN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8795163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Others 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16.7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9723231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Workshops and pieces of training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16.7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1040208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</a:rPr>
                        <a:t>Demonstration </a:t>
                      </a:r>
                      <a:r>
                        <a:rPr lang="en-IN" sz="1600" b="0">
                          <a:solidFill>
                            <a:schemeClr val="tx1"/>
                          </a:solidFill>
                          <a:effectLst/>
                        </a:rPr>
                        <a:t>plots</a:t>
                      </a:r>
                      <a:endParaRPr lang="en-IN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33.3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0915033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>
                          <a:solidFill>
                            <a:schemeClr val="tx1"/>
                          </a:solidFill>
                          <a:effectLst/>
                        </a:rPr>
                        <a:t>Display packs</a:t>
                      </a:r>
                      <a:endParaRPr lang="en-IN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33.3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2833514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Free seed samples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58.3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824075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Discounts to farmers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58.3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5174311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>
                          <a:solidFill>
                            <a:schemeClr val="tx1"/>
                          </a:solidFill>
                          <a:effectLst/>
                        </a:rPr>
                        <a:t>Recommendation to customers </a:t>
                      </a:r>
                      <a:endParaRPr lang="en-IN" sz="16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75.0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769601"/>
                  </a:ext>
                </a:extLst>
              </a:tr>
              <a:tr h="396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b="0" dirty="0">
                          <a:solidFill>
                            <a:schemeClr val="tx1"/>
                          </a:solidFill>
                          <a:effectLst/>
                        </a:rPr>
                        <a:t>Posters</a:t>
                      </a:r>
                      <a:endParaRPr lang="en-IN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91.7</a:t>
                      </a:r>
                      <a:endParaRPr lang="en-IN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03469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6B07F04-8CFD-4958-B5BD-308679ED94C4}"/>
              </a:ext>
            </a:extLst>
          </p:cNvPr>
          <p:cNvSpPr txBox="1"/>
          <p:nvPr/>
        </p:nvSpPr>
        <p:spPr>
          <a:xfrm>
            <a:off x="457199" y="6092907"/>
            <a:ext cx="76892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TARI and seed companies: seed fair, agricultural shows, and demonstration plots-though less attention to the drylands </a:t>
            </a:r>
          </a:p>
        </p:txBody>
      </p:sp>
    </p:spTree>
    <p:extLst>
      <p:ext uri="{BB962C8B-B14F-4D97-AF65-F5344CB8AC3E}">
        <p14:creationId xmlns:p14="http://schemas.microsoft.com/office/powerpoint/2010/main" val="2334012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2800" dirty="0"/>
              <a:t>Strengthening the value chain: Imperatives for inclusiveness &amp; effectiveness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AF60F-06F6-4A9D-9C69-212CD46CFBC5}"/>
              </a:ext>
            </a:extLst>
          </p:cNvPr>
          <p:cNvSpPr txBox="1"/>
          <p:nvPr/>
        </p:nvSpPr>
        <p:spPr>
          <a:xfrm>
            <a:off x="520505" y="2286000"/>
            <a:ext cx="77724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Services related to business development and finance access information should be addressed to increase the efficiency of the system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Few women venture into seed businesses in the male-dominated maize sector as opposed to groundnut-due to low access to land, financial resources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Public extension services dominates, but the involvement of private extension agents in the area would enhance the groundnut and maize seed value chains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Need for information flow and feedback to ensure value chain development-PVS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It would be prudent for ASA to quit the marketing of improved seeds and focus on the timely multiplication of foundation seeds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efficiency of certification would be enhanced if the government increases the number of staff and resources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Access to extension service providers is critical, thus the need to improve on facilitation of their mobility from the government</a:t>
            </a:r>
          </a:p>
        </p:txBody>
      </p:sp>
    </p:spTree>
    <p:extLst>
      <p:ext uri="{BB962C8B-B14F-4D97-AF65-F5344CB8AC3E}">
        <p14:creationId xmlns:p14="http://schemas.microsoft.com/office/powerpoint/2010/main" val="2802008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914400"/>
            <a:ext cx="6858000" cy="7620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Proposed inclusive seed value chain maps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CFFD94-A53C-4E10-86B6-DCD98149B90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09" y="2034873"/>
            <a:ext cx="8859980" cy="4323836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6951BB-C561-4074-9352-55581C138019}"/>
              </a:ext>
            </a:extLst>
          </p:cNvPr>
          <p:cNvSpPr txBox="1"/>
          <p:nvPr/>
        </p:nvSpPr>
        <p:spPr>
          <a:xfrm>
            <a:off x="609600" y="177166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Maize frame work</a:t>
            </a:r>
            <a:endParaRPr lang="en-TZ" dirty="0"/>
          </a:p>
        </p:txBody>
      </p:sp>
    </p:spTree>
    <p:extLst>
      <p:ext uri="{BB962C8B-B14F-4D97-AF65-F5344CB8AC3E}">
        <p14:creationId xmlns:p14="http://schemas.microsoft.com/office/powerpoint/2010/main" val="2701392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914400"/>
            <a:ext cx="6858000" cy="7620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Proposed inclusive seed value chain maps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CFFD94-A53C-4E10-86B6-DCD98149B90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09" y="2034873"/>
            <a:ext cx="8859980" cy="4323836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6951BB-C561-4074-9352-55581C138019}"/>
              </a:ext>
            </a:extLst>
          </p:cNvPr>
          <p:cNvSpPr txBox="1"/>
          <p:nvPr/>
        </p:nvSpPr>
        <p:spPr>
          <a:xfrm>
            <a:off x="609600" y="177166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Groundnut frame work</a:t>
            </a:r>
            <a:endParaRPr lang="en-TZ" dirty="0"/>
          </a:p>
        </p:txBody>
      </p:sp>
    </p:spTree>
    <p:extLst>
      <p:ext uri="{BB962C8B-B14F-4D97-AF65-F5344CB8AC3E}">
        <p14:creationId xmlns:p14="http://schemas.microsoft.com/office/powerpoint/2010/main" val="3315276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2800" dirty="0"/>
              <a:t>Comparisons between Maize &amp; groundnut value chains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AF60F-06F6-4A9D-9C69-212CD46CFBC5}"/>
              </a:ext>
            </a:extLst>
          </p:cNvPr>
          <p:cNvSpPr txBox="1"/>
          <p:nvPr/>
        </p:nvSpPr>
        <p:spPr>
          <a:xfrm>
            <a:off x="520505" y="2286000"/>
            <a:ext cx="77724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groundnut seed value chain is under-invested by the private sector compared to maize, although in central Tanzania the case is similar for both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informal systems predominate in provision of groundnut seed as opposed to maize; demand for improved seed of groundnut is growing, driven by the grain market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Groundnut and OPVs have low market pull, thus the private sector’s focus is in the production of seeds for high value crops such as hybrid maize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There is opportunity to develop a sustainable seed system for groundnut and drought tolerant OPV maize by engaging community-based seed producers/seed associations who have a strong foundation in central Tanzania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Seed multiplication is a key entry points that would act as economic driver to farmers in central Tanzania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Access to basic seed, credit services and extension support to the seed multiplication initiative are critical to make these seed value chains more vibrant</a:t>
            </a:r>
          </a:p>
        </p:txBody>
      </p:sp>
    </p:spTree>
    <p:extLst>
      <p:ext uri="{BB962C8B-B14F-4D97-AF65-F5344CB8AC3E}">
        <p14:creationId xmlns:p14="http://schemas.microsoft.com/office/powerpoint/2010/main" val="4222339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2800" dirty="0"/>
              <a:t>Conclusions 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AF60F-06F6-4A9D-9C69-212CD46CFBC5}"/>
              </a:ext>
            </a:extLst>
          </p:cNvPr>
          <p:cNvSpPr txBox="1"/>
          <p:nvPr/>
        </p:nvSpPr>
        <p:spPr>
          <a:xfrm>
            <a:off x="533400" y="2035584"/>
            <a:ext cx="77724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Seed companies were risk-averse regarding the multiplication of certified seeds in the dry areas (</a:t>
            </a:r>
            <a:r>
              <a:rPr lang="en-US" dirty="0" err="1"/>
              <a:t>Kongwa</a:t>
            </a:r>
            <a:r>
              <a:rPr lang="en-US" dirty="0"/>
              <a:t> or </a:t>
            </a:r>
            <a:r>
              <a:rPr lang="en-US" dirty="0" err="1"/>
              <a:t>Kiteto</a:t>
            </a:r>
            <a:r>
              <a:rPr lang="en-US" dirty="0"/>
              <a:t>)-need irrigation facilities, as incentive? to invest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Major dis-incentives for seed companies to invest in drought tolerant OPV maize and groundnut is the lack of a clear effective demand owing to the crops biology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major marketer of OPVs drought tolerant maize and legumes is ASA, which does not influence the demand for seeds as it is legally required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These crops being a drought-tolerant crops offers an opportunity for the seed companies to invest in its production in central Tanzania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There is need to expand and enhance EGS production capabilities to meet current and future demand through public-private collaboration.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865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80950B-3B2E-4D02-A34E-537A8F8DE079}"/>
              </a:ext>
            </a:extLst>
          </p:cNvPr>
          <p:cNvSpPr txBox="1"/>
          <p:nvPr/>
        </p:nvSpPr>
        <p:spPr>
          <a:xfrm>
            <a:off x="533400" y="2042945"/>
            <a:ext cx="426720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Legumes &amp; OPV maize (QPM and Pro Vit A) have weak seed value chains (</a:t>
            </a:r>
            <a:r>
              <a:rPr lang="en-US" dirty="0" err="1"/>
              <a:t>McQuire</a:t>
            </a:r>
            <a:r>
              <a:rPr lang="en-US" dirty="0"/>
              <a:t> &amp; Sperling 2016).</a:t>
            </a:r>
          </a:p>
          <a:p>
            <a:endParaRPr lang="en-US" dirty="0"/>
          </a:p>
          <a:p>
            <a:r>
              <a:rPr lang="en-US" dirty="0"/>
              <a:t>Their exclusion impacts especially legumes, considered </a:t>
            </a:r>
            <a:r>
              <a:rPr lang="en-US" dirty="0" err="1"/>
              <a:t>Womens</a:t>
            </a:r>
            <a:r>
              <a:rPr lang="en-US" dirty="0"/>
              <a:t>’ crops affecting food, income and nutrition security</a:t>
            </a:r>
          </a:p>
          <a:p>
            <a:endParaRPr lang="en-US" dirty="0"/>
          </a:p>
          <a:p>
            <a:r>
              <a:rPr lang="en-US" dirty="0"/>
              <a:t>Previously we evaluated efficacy of informal seed systems in KK (Table 1)</a:t>
            </a:r>
          </a:p>
          <a:p>
            <a:endParaRPr lang="en-US" dirty="0"/>
          </a:p>
          <a:p>
            <a:r>
              <a:rPr lang="en-US" dirty="0"/>
              <a:t>Sustainability and impacts requires inclusion in the monetized economy  </a:t>
            </a:r>
          </a:p>
          <a:p>
            <a:endParaRPr lang="en-US" dirty="0"/>
          </a:p>
          <a:p>
            <a:r>
              <a:rPr lang="en-US" dirty="0"/>
              <a:t>Improvements require innovations to align to economic opportunity to drive adoption (</a:t>
            </a:r>
            <a:r>
              <a:rPr lang="en-US" dirty="0" err="1"/>
              <a:t>Eclac</a:t>
            </a:r>
            <a:r>
              <a:rPr lang="en-US" dirty="0"/>
              <a:t>, 2013). </a:t>
            </a:r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id="{30D3795D-0FB7-4382-BEF6-E84E4F3F4B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4140445"/>
              </p:ext>
            </p:extLst>
          </p:nvPr>
        </p:nvGraphicFramePr>
        <p:xfrm>
          <a:off x="4800601" y="1893845"/>
          <a:ext cx="3962399" cy="3146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18990EA-475F-4D12-B4F2-D1F75AAE9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227471"/>
              </p:ext>
            </p:extLst>
          </p:nvPr>
        </p:nvGraphicFramePr>
        <p:xfrm>
          <a:off x="5097574" y="4964155"/>
          <a:ext cx="3408011" cy="1283288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656966">
                  <a:extLst>
                    <a:ext uri="{9D8B030D-6E8A-4147-A177-3AD203B41FA5}">
                      <a16:colId xmlns:a16="http://schemas.microsoft.com/office/drawing/2014/main" val="2023241722"/>
                    </a:ext>
                  </a:extLst>
                </a:gridCol>
                <a:gridCol w="656966">
                  <a:extLst>
                    <a:ext uri="{9D8B030D-6E8A-4147-A177-3AD203B41FA5}">
                      <a16:colId xmlns:a16="http://schemas.microsoft.com/office/drawing/2014/main" val="3078216015"/>
                    </a:ext>
                  </a:extLst>
                </a:gridCol>
                <a:gridCol w="881414">
                  <a:extLst>
                    <a:ext uri="{9D8B030D-6E8A-4147-A177-3AD203B41FA5}">
                      <a16:colId xmlns:a16="http://schemas.microsoft.com/office/drawing/2014/main" val="2185251216"/>
                    </a:ext>
                  </a:extLst>
                </a:gridCol>
                <a:gridCol w="1212665">
                  <a:extLst>
                    <a:ext uri="{9D8B030D-6E8A-4147-A177-3AD203B41FA5}">
                      <a16:colId xmlns:a16="http://schemas.microsoft.com/office/drawing/2014/main" val="167457745"/>
                    </a:ext>
                  </a:extLst>
                </a:gridCol>
              </a:tblGrid>
              <a:tr h="28887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Reach and production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586822"/>
                  </a:ext>
                </a:extLst>
              </a:tr>
              <a:tr h="70004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Men</a:t>
                      </a:r>
                      <a:endParaRPr lang="en-IN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Women</a:t>
                      </a:r>
                      <a:endParaRPr lang="en-IN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 dirty="0">
                          <a:effectLst/>
                        </a:rPr>
                        <a:t>Total beneficiaries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 dirty="0">
                          <a:effectLst/>
                        </a:rPr>
                        <a:t>Total production (kg)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9013121"/>
                  </a:ext>
                </a:extLst>
              </a:tr>
              <a:tr h="23934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2100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2185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4285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15,794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177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Study objectives and sites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80950B-3B2E-4D02-A34E-537A8F8DE079}"/>
              </a:ext>
            </a:extLst>
          </p:cNvPr>
          <p:cNvSpPr txBox="1"/>
          <p:nvPr/>
        </p:nvSpPr>
        <p:spPr>
          <a:xfrm>
            <a:off x="533400" y="2042945"/>
            <a:ext cx="426720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Objectives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Analyse</a:t>
            </a:r>
            <a:r>
              <a:rPr lang="en-US" dirty="0"/>
              <a:t> the seed value chains of groundnut compared with hybrid maize seed systems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Identify key drivers of under investment in maize and groundnut  seed systems in central Tanzania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Identify incentives for attracting investments for improving functionality of seed value chains of groundnut and maize in central Tanzania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95F9BEF-2569-44D7-A788-188E70DDD140}"/>
              </a:ext>
            </a:extLst>
          </p:cNvPr>
          <p:cNvGrpSpPr/>
          <p:nvPr/>
        </p:nvGrpSpPr>
        <p:grpSpPr>
          <a:xfrm>
            <a:off x="4800600" y="2042945"/>
            <a:ext cx="3918194" cy="3519655"/>
            <a:chOff x="19040" y="2247811"/>
            <a:chExt cx="2271444" cy="197970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1F0F678-4927-452A-9967-721F8A7499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615" r="2585"/>
            <a:stretch/>
          </p:blipFill>
          <p:spPr bwMode="auto">
            <a:xfrm>
              <a:off x="19040" y="2247811"/>
              <a:ext cx="2271444" cy="1979707"/>
            </a:xfrm>
            <a:prstGeom prst="rect">
              <a:avLst/>
            </a:prstGeom>
            <a:ln w="28575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532E4AEB-4344-4197-A7F8-18958E1098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41" y="4013591"/>
              <a:ext cx="2271443" cy="1964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8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 1 Central Tanzania showing target Districts</a:t>
              </a:r>
              <a:endParaRPr lang="en-IN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2033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Conceptual framework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80950B-3B2E-4D02-A34E-537A8F8DE079}"/>
              </a:ext>
            </a:extLst>
          </p:cNvPr>
          <p:cNvSpPr txBox="1"/>
          <p:nvPr/>
        </p:nvSpPr>
        <p:spPr>
          <a:xfrm>
            <a:off x="533400" y="2046745"/>
            <a:ext cx="77724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Approach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Enterprise value chain/consumer-driven and collaborative value chain approach used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Conducted assessments of the value chains to refine and summarize key bottlenecks facing the chain as a whole (systemic ones) or some individual links), good practices and identify clear strategies for improvement. </a:t>
            </a:r>
          </a:p>
          <a:p>
            <a:endParaRPr lang="en-US" dirty="0"/>
          </a:p>
          <a:p>
            <a:r>
              <a:rPr lang="en-US" b="1" dirty="0"/>
              <a:t>Data collection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Maize survey: 252 households</a:t>
            </a:r>
            <a:r>
              <a:rPr lang="en-US" dirty="0"/>
              <a:t> in</a:t>
            </a:r>
            <a:r>
              <a:rPr lang="en-US" b="1" dirty="0"/>
              <a:t> 8 </a:t>
            </a:r>
            <a:r>
              <a:rPr lang="en-US" dirty="0"/>
              <a:t>villages selected using probability proportional to size; 8 FGDs (1 per village), key informant interviews (district extension officer, 12 </a:t>
            </a:r>
            <a:r>
              <a:rPr lang="en-US" dirty="0" err="1"/>
              <a:t>agro</a:t>
            </a:r>
            <a:r>
              <a:rPr lang="en-US" dirty="0"/>
              <a:t>-dealers, 4 research institute staff, 4 extension officers, 7 traders, and 5 seed companies, and 4 TOSCI staff members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790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Cont.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80950B-3B2E-4D02-A34E-537A8F8DE079}"/>
              </a:ext>
            </a:extLst>
          </p:cNvPr>
          <p:cNvSpPr txBox="1"/>
          <p:nvPr/>
        </p:nvSpPr>
        <p:spPr>
          <a:xfrm>
            <a:off x="533400" y="2046745"/>
            <a:ext cx="7772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2. Groundnut Survey: 162 households, </a:t>
            </a:r>
            <a:r>
              <a:rPr lang="en-US" dirty="0"/>
              <a:t>(64 groundnut seed growers and 98 groundnut grain growers); key informant interviews (2 district extension officers, 17 </a:t>
            </a:r>
            <a:r>
              <a:rPr lang="en-US" dirty="0" err="1"/>
              <a:t>agro</a:t>
            </a:r>
            <a:r>
              <a:rPr lang="en-US" dirty="0"/>
              <a:t> dealers, 19 village extension officers, 4 researchers-TARI, 4 seed companies and 4 TOSCI staff) and 2 FGD involving 40 participants. </a:t>
            </a:r>
          </a:p>
        </p:txBody>
      </p:sp>
    </p:spTree>
    <p:extLst>
      <p:ext uri="{BB962C8B-B14F-4D97-AF65-F5344CB8AC3E}">
        <p14:creationId xmlns:p14="http://schemas.microsoft.com/office/powerpoint/2010/main" val="1136814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preview">
            <a:extLst>
              <a:ext uri="{FF2B5EF4-FFF2-40B4-BE49-F238E27FC236}">
                <a16:creationId xmlns:a16="http://schemas.microsoft.com/office/drawing/2014/main" id="{E346FFD8-647C-4F83-9B5D-2EC8BEC36C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" t="14627"/>
          <a:stretch/>
        </p:blipFill>
        <p:spPr bwMode="auto">
          <a:xfrm>
            <a:off x="177591" y="1600200"/>
            <a:ext cx="4477476" cy="293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preview">
            <a:extLst>
              <a:ext uri="{FF2B5EF4-FFF2-40B4-BE49-F238E27FC236}">
                <a16:creationId xmlns:a16="http://schemas.microsoft.com/office/drawing/2014/main" id="{72A0002A-32DA-43D9-B940-7116C4B94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075" y="1558612"/>
            <a:ext cx="3987415" cy="299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307206-F352-4018-B494-3EE8F942BE8D}"/>
              </a:ext>
            </a:extLst>
          </p:cNvPr>
          <p:cNvSpPr txBox="1"/>
          <p:nvPr/>
        </p:nvSpPr>
        <p:spPr>
          <a:xfrm>
            <a:off x="304800" y="4589512"/>
            <a:ext cx="45794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Plate 1. Focused group discussion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E1D828-5082-402C-9230-18A868AD0D19}"/>
              </a:ext>
            </a:extLst>
          </p:cNvPr>
          <p:cNvSpPr/>
          <p:nvPr/>
        </p:nvSpPr>
        <p:spPr>
          <a:xfrm>
            <a:off x="4954504" y="4589512"/>
            <a:ext cx="3490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ea typeface="Calibri" panose="020F0502020204030204" pitchFamily="34" charset="0"/>
              </a:rPr>
              <a:t>Plate 2. Key informant interviews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80950B-3B2E-4D02-A34E-537A8F8DE079}"/>
              </a:ext>
            </a:extLst>
          </p:cNvPr>
          <p:cNvSpPr txBox="1"/>
          <p:nvPr/>
        </p:nvSpPr>
        <p:spPr>
          <a:xfrm>
            <a:off x="381000" y="2056686"/>
            <a:ext cx="77724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Value chain actors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main decision-makers for maize farming are men, compared to 69% for groundnut being women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Youth not involved in seed production (maize-45 years and groundnut 47 years old)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Seed company involved in maize seed production were led by men particularly  located in high potential areas; No seed production in central Tanzania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No well-established seed company handling groundnut seed  in Central Tanzania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CSO implement a semi-commercial groundnut seed production (DASPA &amp; </a:t>
            </a:r>
            <a:r>
              <a:rPr lang="en-US" dirty="0" err="1"/>
              <a:t>Muungwano</a:t>
            </a:r>
            <a:r>
              <a:rPr lang="en-US" dirty="0"/>
              <a:t> </a:t>
            </a:r>
            <a:r>
              <a:rPr lang="en-US" dirty="0" err="1"/>
              <a:t>Kilimo</a:t>
            </a:r>
            <a:r>
              <a:rPr lang="en-US" dirty="0"/>
              <a:t>-supported by research and extension department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b="1" dirty="0"/>
              <a:t>Key service providers: </a:t>
            </a:r>
            <a:r>
              <a:rPr lang="en-US" dirty="0"/>
              <a:t>Extension service, TOSCI, and Ministry of Agriculture </a:t>
            </a:r>
          </a:p>
        </p:txBody>
      </p:sp>
    </p:spTree>
    <p:extLst>
      <p:ext uri="{BB962C8B-B14F-4D97-AF65-F5344CB8AC3E}">
        <p14:creationId xmlns:p14="http://schemas.microsoft.com/office/powerpoint/2010/main" val="3337736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Cont.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C9B03C-4E3E-4008-BC1D-80221C8467E5}"/>
              </a:ext>
            </a:extLst>
          </p:cNvPr>
          <p:cNvSpPr/>
          <p:nvPr/>
        </p:nvSpPr>
        <p:spPr>
          <a:xfrm>
            <a:off x="530902" y="2133600"/>
            <a:ext cx="848156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Agro</a:t>
            </a: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</a:rPr>
              <a:t>-dealers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83% of </a:t>
            </a:r>
            <a:r>
              <a:rPr lang="en-US" dirty="0" err="1"/>
              <a:t>agro</a:t>
            </a:r>
            <a:r>
              <a:rPr lang="en-US" dirty="0"/>
              <a:t>-dealerships are owned by men who operate only one outlet</a:t>
            </a:r>
          </a:p>
          <a:p>
            <a:pPr algn="just"/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Sourced their seed from commercial seed companies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Sold certified seed mostly to smallholder farmers and in a few cases to commercial farmers and NGOs; and</a:t>
            </a:r>
            <a:r>
              <a:rPr lang="en-IN" dirty="0"/>
              <a:t> other </a:t>
            </a:r>
            <a:r>
              <a:rPr lang="en-IN" dirty="0" err="1"/>
              <a:t>agri</a:t>
            </a:r>
            <a:r>
              <a:rPr lang="en-IN" dirty="0"/>
              <a:t>-inputs -fertilizers and pesticides among others</a:t>
            </a:r>
            <a:endParaRPr lang="en-US" dirty="0"/>
          </a:p>
          <a:p>
            <a:pPr algn="just"/>
            <a:endParaRPr lang="en-IN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dirty="0"/>
              <a:t>Major challenges faced include inadequate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dirty="0"/>
              <a:t>Working capital to buy stock and run operations as well as storage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IN" dirty="0"/>
              <a:t>Seed to meet farmers' demand, </a:t>
            </a:r>
          </a:p>
          <a:p>
            <a:pPr algn="just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71129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Seed availability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2982B-44D0-4A92-98DF-D758AD7C06D7}"/>
              </a:ext>
            </a:extLst>
          </p:cNvPr>
          <p:cNvSpPr txBox="1"/>
          <p:nvPr/>
        </p:nvSpPr>
        <p:spPr>
          <a:xfrm>
            <a:off x="509666" y="2104869"/>
            <a:ext cx="558633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More than 50% of maize farmers unable to access quality seed due to the high prices and proximity to agrodealers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Most of the agrodealers source maize seed from seed companies; few from wholesale distributors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00FF00"/>
                </a:highlight>
              </a:rPr>
              <a:t>64% of groundnut farmers indicated that seed suppliers were very reliable, 16% indicating that they were very reliable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Groundnut seed supply is done by </a:t>
            </a:r>
            <a:r>
              <a:rPr lang="en-US" b="1" dirty="0"/>
              <a:t>community seed banks, </a:t>
            </a:r>
            <a:r>
              <a:rPr lang="en-US" dirty="0"/>
              <a:t>CSO/NGOs, and research institutes (TARI and ICRISAT)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Maize seed companies acquire germplasm from CIMMYT and ASA, for groundnut from TARI-</a:t>
            </a:r>
            <a:r>
              <a:rPr lang="en-US" dirty="0" err="1"/>
              <a:t>Naliendele</a:t>
            </a:r>
            <a:r>
              <a:rPr lang="en-US" dirty="0"/>
              <a:t> and ICRISAT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5B5EFFE-1B57-4C16-9C54-8DDFF9B6CC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8135240"/>
              </p:ext>
            </p:extLst>
          </p:nvPr>
        </p:nvGraphicFramePr>
        <p:xfrm>
          <a:off x="5883639" y="2104869"/>
          <a:ext cx="3260362" cy="3305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7847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53</TotalTime>
  <Words>1461</Words>
  <Application>Microsoft Office PowerPoint</Application>
  <PresentationFormat>On-screen Show (4:3)</PresentationFormat>
  <Paragraphs>187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Service provision </vt:lpstr>
      <vt:lpstr>Promotions  </vt:lpstr>
      <vt:lpstr>PowerPoint Presentation</vt:lpstr>
      <vt:lpstr>PowerPoint Presentation</vt:lpstr>
      <vt:lpstr>Major challenges faced by value chain actors-current status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8</cp:revision>
  <cp:lastPrinted>2011-10-06T11:45:23Z</cp:lastPrinted>
  <dcterms:created xsi:type="dcterms:W3CDTF">2020-07-17T08:59:01Z</dcterms:created>
  <dcterms:modified xsi:type="dcterms:W3CDTF">2021-09-07T20:49:34Z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